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256" r:id="rId3"/>
    <p:sldId id="289" r:id="rId4"/>
    <p:sldId id="290" r:id="rId5"/>
    <p:sldId id="257" r:id="rId6"/>
    <p:sldId id="258" r:id="rId7"/>
    <p:sldId id="259" r:id="rId8"/>
    <p:sldId id="260" r:id="rId9"/>
    <p:sldId id="261" r:id="rId10"/>
    <p:sldId id="299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0" r:id="rId21"/>
    <p:sldId id="301" r:id="rId22"/>
    <p:sldId id="302" r:id="rId23"/>
    <p:sldId id="303" r:id="rId24"/>
    <p:sldId id="304" r:id="rId25"/>
    <p:sldId id="275" r:id="rId26"/>
    <p:sldId id="305" r:id="rId27"/>
    <p:sldId id="277" r:id="rId28"/>
    <p:sldId id="306" r:id="rId29"/>
    <p:sldId id="278" r:id="rId30"/>
    <p:sldId id="297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A0C8-5A4A-4273-B132-25DB7BEFA07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6DA2E-C16B-4B47-B279-C460EC0BD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0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AB6-65A0-4561-B0D2-70C3A143AF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6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7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9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9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6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5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0D1F-DB5D-43A4-90AC-BA524263B7A5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DAE7-ECA0-4E5B-9E8F-94D0A21F7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82" y="391886"/>
            <a:ext cx="8330084" cy="783771"/>
          </a:xfrm>
        </p:spPr>
        <p:txBody>
          <a:bodyPr>
            <a:normAutofit/>
          </a:bodyPr>
          <a:lstStyle/>
          <a:p>
            <a:r>
              <a:rPr lang="ru-RU" sz="4000" dirty="0"/>
              <a:t>Система дистанционного обучения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944" y="4158976"/>
            <a:ext cx="7344159" cy="997521"/>
          </a:xfrm>
        </p:spPr>
        <p:txBody>
          <a:bodyPr>
            <a:noAutofit/>
          </a:bodyPr>
          <a:lstStyle/>
          <a:p>
            <a:r>
              <a:rPr lang="ru-RU" sz="2800" b="1" dirty="0"/>
              <a:t>Элемент электронного курса </a:t>
            </a:r>
            <a:r>
              <a:rPr lang="ru-RU" sz="2800" b="1" dirty="0" smtClean="0"/>
              <a:t>«Семинар».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Возможности и особенности.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52" y="2139504"/>
            <a:ext cx="6092952" cy="155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821" y="4525003"/>
            <a:ext cx="777726" cy="7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99" y="1985183"/>
            <a:ext cx="80200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3246" y="3933196"/>
            <a:ext cx="7547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Переключить на следующий этап после истечения срока подачи работ.</a:t>
            </a:r>
          </a:p>
          <a:p>
            <a:r>
              <a:rPr lang="ru-RU" dirty="0"/>
              <a:t>Если задано окончание срока подачи работ и установлен этот флажок, то семинар будет автоматически переключаться на этап оценивания после истечения срока подачи работ.</a:t>
            </a:r>
          </a:p>
          <a:p>
            <a:r>
              <a:rPr lang="ru-RU" dirty="0"/>
              <a:t>Если эта функция включена, то также рекомендуется задать метод планируемого распределения. Если работы не распределяются, то оценивание не может быть проведено, даже если сам семинар находится в стадии оценивания.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2" y="474690"/>
            <a:ext cx="8692347" cy="30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99"/>
          <a:stretch/>
        </p:blipFill>
        <p:spPr>
          <a:xfrm>
            <a:off x="750498" y="1796804"/>
            <a:ext cx="8300855" cy="39320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2694" y="285474"/>
            <a:ext cx="420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Фаза </a:t>
            </a:r>
            <a:r>
              <a:rPr lang="ru-RU" b="1" dirty="0" smtClean="0"/>
              <a:t>настройки (заполняется учителем)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056" y="1487091"/>
            <a:ext cx="503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Уже задано в настройках элемента курса «Семинар»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56" y="4022652"/>
            <a:ext cx="256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Необходимо определить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673331" y="2967643"/>
            <a:ext cx="157941" cy="369127"/>
          </a:xfrm>
          <a:prstGeom prst="leftBrace">
            <a:avLst>
              <a:gd name="adj1" fmla="val 10987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671527" y="3412173"/>
            <a:ext cx="159745" cy="478184"/>
          </a:xfrm>
          <a:prstGeom prst="leftBrace">
            <a:avLst>
              <a:gd name="adj1" fmla="val 10987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4567" y="1920240"/>
            <a:ext cx="496960" cy="11305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07571" y="3736653"/>
            <a:ext cx="274320" cy="3615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4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0017" y="-66502"/>
            <a:ext cx="310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Редактировать форму оценки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856"/>
          <a:stretch/>
        </p:blipFill>
        <p:spPr>
          <a:xfrm>
            <a:off x="698269" y="302830"/>
            <a:ext cx="7572894" cy="64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8136" y="198407"/>
            <a:ext cx="166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Форма оценки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7" y="567739"/>
            <a:ext cx="8828118" cy="64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286"/>
          <a:stretch/>
        </p:blipFill>
        <p:spPr>
          <a:xfrm>
            <a:off x="174327" y="714895"/>
            <a:ext cx="8647667" cy="4297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17321" y="269366"/>
            <a:ext cx="306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Подготовить примеры работ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327" y="4352262"/>
            <a:ext cx="1671098" cy="3968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9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81572" y="6575191"/>
            <a:ext cx="1613141" cy="2552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5" y="-207980"/>
            <a:ext cx="8983115" cy="69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0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9" y="299257"/>
            <a:ext cx="7917168" cy="6251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59824"/>
            <a:ext cx="8798494" cy="40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631"/>
            <a:ext cx="9144000" cy="520076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158293" y="4999243"/>
            <a:ext cx="2027206" cy="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85499" y="4814577"/>
            <a:ext cx="248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Кнопка «Переоценить»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374424" y="4517105"/>
            <a:ext cx="2027206" cy="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3919" y="4341066"/>
            <a:ext cx="244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Редактировать пример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131" y="2610196"/>
            <a:ext cx="1670858" cy="2244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617" y="43933"/>
            <a:ext cx="384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Фаза представления </a:t>
            </a:r>
            <a:r>
              <a:rPr lang="ru-RU" b="1" dirty="0" smtClean="0"/>
              <a:t>работ (учитель)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95" y="1030778"/>
            <a:ext cx="8284097" cy="42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" y="605865"/>
            <a:ext cx="4054523" cy="25340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4678" y="3308557"/>
            <a:ext cx="678898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Модуль </a:t>
            </a:r>
            <a:r>
              <a:rPr lang="ru-RU" sz="2000" dirty="0"/>
              <a:t>«Семинар» позволяет накапливать, просматривать, рецензировать и взаимно оценивать </a:t>
            </a:r>
            <a:r>
              <a:rPr lang="ru-RU" sz="2000" dirty="0" smtClean="0"/>
              <a:t>работы обучающихся.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Учащиеся могут </a:t>
            </a:r>
            <a:r>
              <a:rPr lang="ru-RU" sz="2000" dirty="0"/>
              <a:t>представлять свою работу в виде любых файлов, например, документы </a:t>
            </a:r>
            <a:r>
              <a:rPr lang="ru-RU" sz="2000" dirty="0" err="1"/>
              <a:t>Word</a:t>
            </a:r>
            <a:r>
              <a:rPr lang="ru-RU" sz="2000" dirty="0"/>
              <a:t> и электронные таблицы, а также могут вводить текст непосредственно в поле с помощью текстового редактора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7997" y="538935"/>
            <a:ext cx="600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Модуль «Семинар». Основное назначение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194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617" y="43933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Фаза представления </a:t>
            </a:r>
            <a:r>
              <a:rPr lang="ru-RU" b="1" dirty="0" smtClean="0"/>
              <a:t>работ (ученик)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413265"/>
            <a:ext cx="8843963" cy="2453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21" y="2933469"/>
            <a:ext cx="8855467" cy="3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667" y="151999"/>
            <a:ext cx="384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Фаза представления работ (учитель)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5" y="939338"/>
            <a:ext cx="9111554" cy="439743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54878" y="2385753"/>
            <a:ext cx="1095398" cy="149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724" y="243440"/>
            <a:ext cx="342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Распределение работ (учитель)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" y="1158266"/>
            <a:ext cx="8874089" cy="470220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15636" y="1695796"/>
            <a:ext cx="1280160" cy="290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17520" y="612772"/>
            <a:ext cx="24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Ручное распределение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557510"/>
            <a:ext cx="8391525" cy="3609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40724" y="243440"/>
            <a:ext cx="342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Распределение работ (учитель)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52996" y="2069869"/>
            <a:ext cx="1504604" cy="290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68138" y="612772"/>
            <a:ext cx="280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Случайное распределение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8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" y="982104"/>
            <a:ext cx="8464496" cy="54436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40724" y="243440"/>
            <a:ext cx="342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Распределение работ (учитель)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2661" y="1596044"/>
            <a:ext cx="1571105" cy="290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68138" y="612772"/>
            <a:ext cx="272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Плановое распределение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087668"/>
            <a:ext cx="2206596" cy="54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8330" y="509760"/>
            <a:ext cx="330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Оценивание работы учащимся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" y="1086909"/>
            <a:ext cx="9068064" cy="423323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936" y="4139736"/>
            <a:ext cx="3541221" cy="11804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629" y="4987636"/>
            <a:ext cx="448887" cy="249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330" y="343506"/>
            <a:ext cx="2931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Фаза оценивания (учитель)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462"/>
            <a:ext cx="9048520" cy="521995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15789" y="2427316"/>
            <a:ext cx="1687484" cy="241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8330" y="343506"/>
            <a:ext cx="273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Фаза оценивания оценок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20" y="712838"/>
            <a:ext cx="8299132" cy="612808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90204" y="3183775"/>
            <a:ext cx="3291840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292" y="3851564"/>
            <a:ext cx="3291840" cy="365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26575" y="4217324"/>
            <a:ext cx="1155470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8330" y="343506"/>
            <a:ext cx="273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Фаза оценивания оценок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" y="3009206"/>
            <a:ext cx="8947820" cy="3441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5364"/>
            <a:ext cx="9028453" cy="242159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19898" y="2859578"/>
            <a:ext cx="1720735" cy="2743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20" y="256999"/>
            <a:ext cx="3094614" cy="27988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5827" y="3278038"/>
            <a:ext cx="84308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Материалы </a:t>
            </a:r>
            <a:r>
              <a:rPr lang="ru-RU" dirty="0"/>
              <a:t>оцениваются с использованием нескольких критериев формы оценки, заданной преподавателем. </a:t>
            </a:r>
            <a:endParaRPr lang="ru-RU" dirty="0" smtClean="0"/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Процесс </a:t>
            </a:r>
            <a:r>
              <a:rPr lang="ru-RU" dirty="0"/>
              <a:t>оценки сокурсников и понимание формы оценки может быть осуществлено заранее с примером материалов, представленных преподавателем, вместе со ссылкой для оценивания. </a:t>
            </a:r>
            <a:endParaRPr lang="ru-RU" dirty="0" smtClean="0"/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Студентам </a:t>
            </a:r>
            <a:r>
              <a:rPr lang="ru-RU" dirty="0"/>
              <a:t>предоставляется возможность оценить одно или несколько представлений своих сокурсников. Представляемые работы и рецензии могут быть анонимными, если требуется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3497" y="1571192"/>
            <a:ext cx="465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Модуль «Семинар». Оценивание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65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4949" y="2208363"/>
            <a:ext cx="63404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i="1" dirty="0" smtClean="0"/>
              <a:t>Вы собираетесь закрыть семинар. Это приведет к появлению вычисленных оценок в журнале оценок. Студенты смогут просматривать свои работы и их оценки.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2536" y="4306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Фаза закрытия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438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2317" y="896519"/>
            <a:ext cx="5236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Оценки за семинар в журнале курса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785937"/>
            <a:ext cx="81153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291" y="4169237"/>
            <a:ext cx="7418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/>
              <a:t>Ученики получают </a:t>
            </a:r>
            <a:r>
              <a:rPr lang="ru-RU" sz="2000" b="1" dirty="0"/>
              <a:t>две оценки за семинар </a:t>
            </a:r>
            <a:r>
              <a:rPr lang="ru-RU" sz="2000" dirty="0"/>
              <a:t>- </a:t>
            </a:r>
            <a:r>
              <a:rPr lang="ru-RU" sz="2000" b="1" dirty="0"/>
              <a:t>оценку за свою работу </a:t>
            </a:r>
            <a:r>
              <a:rPr lang="ru-RU" sz="2000" dirty="0"/>
              <a:t>и </a:t>
            </a:r>
            <a:r>
              <a:rPr lang="ru-RU" sz="2000" b="1" dirty="0"/>
              <a:t>баллы за свою оценку работ своих сокурсников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lnSpc>
                <a:spcPct val="200000"/>
              </a:lnSpc>
            </a:pPr>
            <a:r>
              <a:rPr lang="ru-RU" sz="2000" dirty="0" smtClean="0"/>
              <a:t>Оба </a:t>
            </a:r>
            <a:r>
              <a:rPr lang="ru-RU" sz="2000" dirty="0"/>
              <a:t>типа записываются в журнал оценок.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855344" y="750498"/>
            <a:ext cx="2691442" cy="3182507"/>
            <a:chOff x="2743200" y="741872"/>
            <a:chExt cx="2691442" cy="318250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4302" y="741872"/>
              <a:ext cx="2070340" cy="3182507"/>
            </a:xfrm>
            <a:prstGeom prst="rect">
              <a:avLst/>
            </a:prstGeom>
          </p:spPr>
        </p:pic>
        <p:sp>
          <p:nvSpPr>
            <p:cNvPr id="3" name="Равнобедренный треугольник 2"/>
            <p:cNvSpPr/>
            <p:nvPr/>
          </p:nvSpPr>
          <p:spPr>
            <a:xfrm rot="1086800">
              <a:off x="2743200" y="741873"/>
              <a:ext cx="888521" cy="914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740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678" y="210297"/>
            <a:ext cx="803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Создание элемента «Семинар». Редактирование настроек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104" y="82766"/>
            <a:ext cx="777726" cy="716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2840"/>
          <a:stretch/>
        </p:blipFill>
        <p:spPr>
          <a:xfrm>
            <a:off x="315884" y="1526110"/>
            <a:ext cx="8411083" cy="34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162" y="3291124"/>
            <a:ext cx="80829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Стратегия оценивания</a:t>
            </a:r>
          </a:p>
          <a:p>
            <a:r>
              <a:rPr lang="ru-RU" dirty="0"/>
              <a:t>Стратегия оценки определяет используемую форму оценивания и методы оценивания работ. </a:t>
            </a:r>
            <a:endParaRPr lang="ru-RU" dirty="0" smtClean="0"/>
          </a:p>
          <a:p>
            <a:r>
              <a:rPr lang="ru-RU" b="1" dirty="0" smtClean="0"/>
              <a:t>Есть </a:t>
            </a:r>
            <a:r>
              <a:rPr lang="ru-RU" b="1" dirty="0"/>
              <a:t>4 варианта: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Совокупное оценивание </a:t>
            </a:r>
            <a:r>
              <a:rPr lang="ru-RU" dirty="0"/>
              <a:t>- оценивается и комментируется соответствие заданным критериям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Комментарии - комментируется соответствие заданным критериям, но оценка не может быть выставлена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Количество ошибок - комментируется и оценивается (да/нет) соответствие заданным утверждениям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Рубрика - оценивается соответствие одному заданному критерию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8274" r="52431"/>
          <a:stretch/>
        </p:blipFill>
        <p:spPr>
          <a:xfrm>
            <a:off x="1571107" y="0"/>
            <a:ext cx="5361708" cy="33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9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2371" y="5394564"/>
            <a:ext cx="7702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Работы, отправленные с опозданием</a:t>
            </a:r>
          </a:p>
          <a:p>
            <a:r>
              <a:rPr lang="ru-RU" dirty="0"/>
              <a:t>Если параметр включен, то автор может представить свою работу после истечения срока представления или в фазе оценки. Работы, отправленные с опозданием, уже нельзя будет изменить.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" y="203327"/>
            <a:ext cx="8948189" cy="48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405"/>
          <a:stretch/>
        </p:blipFill>
        <p:spPr>
          <a:xfrm>
            <a:off x="265359" y="1596044"/>
            <a:ext cx="8798922" cy="34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118" y="0"/>
            <a:ext cx="851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Заключение</a:t>
            </a:r>
          </a:p>
          <a:p>
            <a:r>
              <a:rPr lang="ru-RU" dirty="0"/>
              <a:t>Текст заключения отображается участникам в конце семинара.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4" y="1238596"/>
            <a:ext cx="8533941" cy="48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6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447</Words>
  <Application>Microsoft Office PowerPoint</Application>
  <PresentationFormat>Экран (4:3)</PresentationFormat>
  <Paragraphs>51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Система дистанционного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Александровна Сергеева</dc:creator>
  <cp:lastModifiedBy>Сергеева Анна Александровна</cp:lastModifiedBy>
  <cp:revision>63</cp:revision>
  <dcterms:created xsi:type="dcterms:W3CDTF">2018-02-12T02:37:47Z</dcterms:created>
  <dcterms:modified xsi:type="dcterms:W3CDTF">2018-11-13T06:02:03Z</dcterms:modified>
</cp:coreProperties>
</file>